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7"/>
  </p:normalViewPr>
  <p:slideViewPr>
    <p:cSldViewPr snapToGrid="0" snapToObjects="1">
      <p:cViewPr>
        <p:scale>
          <a:sx n="104" d="100"/>
          <a:sy n="104" d="100"/>
        </p:scale>
        <p:origin x="89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2933A-82E0-5A4A-B6BB-925349DF8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87ED3F-F2B1-194F-B00A-7A6921BCA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669A4-6044-B845-9B87-F19604AE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77D8B9-70CB-0F44-9A41-5258D9DA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9C98C-2D86-3240-94D6-5BCADDD0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581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200F0-B6AF-0B41-8310-C8ABDCD4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19A24D-9913-D744-887B-FFDC930D4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4C3BA-BC93-B247-A53A-DC150380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3E3B2-F6E1-454D-A682-E8C88B44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1E693-1D05-4648-8B76-E9D57419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03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07FAC6-0F79-1A46-BB11-8BA50E051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3CA625-1A78-CB43-B1B6-7049DD1DA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81946-99BD-0747-B5E0-D7D16F28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51F10-BBD9-2347-947A-FD75D620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C8C42-8123-174D-8374-B8CBD033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98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A0E8A-704E-2141-88C7-7959ED3A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4AE93-0FDF-A74B-A594-6DD64F28C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91061-6F14-BB4F-AF61-A3F1674D7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2DC49-C7B1-C245-AAFC-7A19683C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12B80-15E6-E941-9893-2CBC9595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43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36EC4-095D-064E-8277-B5401DDA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3289FF-0ACA-3145-B70B-F4F614B98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E5ACD-5579-DD43-8319-2C98F29B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841F8-8E3B-E44D-8165-89B5B917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4BF191-6413-294B-8D3C-A84EAE117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48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335AB-0BEB-034B-9C1D-2228936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DECF9-B492-EA4A-95A8-377F40F81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409360-5829-864A-8A38-F8E5C5D53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65E1B-F71D-EE41-8C05-57EF398A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31B785-039F-CD4D-B602-37925CAF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A502A-DBA0-4141-B3A0-0FC250D9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594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E4F60-EF97-2B40-80BD-067D0C89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7248E-6DE9-2641-8BC2-9B8B28B29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7A2A59-77F1-394D-881A-CFC6B35C6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84EB8B-15F7-F745-B207-CB8D0A79C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E13305-4848-2641-93A2-2D7A10F3D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9BC2C4-D4A3-D14C-87AC-EC616A14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ABF810-FC69-A54A-9945-C2588DD7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AA9A66-02A1-1346-9CBA-5793BFA9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8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88BE6-BE34-894D-BA6E-583BAB25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4268F3-DF5D-B74F-8A16-8F6943C4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E4AB92-6ABD-884F-844F-050150E3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F6DB90-F617-8D4C-AD0C-6EB72B4D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372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E48891-5538-D942-8E75-0E3FF869F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7F246F-DDC2-7C4D-A99D-582B44D5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25103-CCA3-FF4A-9247-734B49FC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26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E92BF-835F-6B48-87BE-51E28772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F6BBB3-AC8B-154A-AB5B-78BB90F6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8B4282-6432-FF46-96D6-B5EDD6CB2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90F5D-9A93-A24A-A229-5C870D5B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A1996-70FD-4C48-ADD9-FE47AEDA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C0A2AC-C556-6542-A2E5-79B59715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185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08684-ED2C-CF4E-A949-04ED96585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281C22-95E5-1D4C-910A-DDAC47CF1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9866D5-3FCC-F846-9F88-6DCC60EC4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056B00-4DA6-1544-844E-5C798FB9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FAC25C-FB0B-5D4E-BBDF-39D2934F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1144C-674C-224F-B848-2611AF34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78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CE3518-C644-9D41-BB19-C29251FE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9594C4-FEED-9A4B-A6DE-B021B2DBB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BC128-DC2B-3F41-85AD-4F421CC12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724DB-C82A-0A4D-A12D-1EA97D60AA22}" type="datetimeFigureOut">
              <a:rPr kumimoji="1" lang="ko-KR" altLang="en-US" smtClean="0"/>
              <a:t>2019. 1. 8.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D60C0-B527-5D4F-BAA7-BDFD3C372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ED945-026F-314C-8B6E-D138AA74F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2BF50-CE47-6D46-B4FD-C1DDB929A1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74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E2E4C9-D64C-C443-8043-A9CFEF592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88" y="4592325"/>
            <a:ext cx="7004244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ko-KR" altLang="en-US" sz="4100" dirty="0">
                <a:solidFill>
                  <a:srgbClr val="000000"/>
                </a:solidFill>
              </a:rPr>
              <a:t>아날로그 센서 값 받아오기</a:t>
            </a:r>
          </a:p>
        </p:txBody>
      </p:sp>
      <p:sp>
        <p:nvSpPr>
          <p:cNvPr id="14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E4509F-7629-A64A-AAB4-C08188713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90301" l="8750" r="90125">
                        <a14:foregroundMark x1="41000" y1="11037" x2="60375" y2="10368"/>
                        <a14:foregroundMark x1="60375" y1="10368" x2="62500" y2="12932"/>
                        <a14:foregroundMark x1="57500" y1="10145" x2="55625" y2="8696"/>
                        <a14:foregroundMark x1="44625" y1="9922" x2="46875" y2="9922"/>
                        <a14:foregroundMark x1="90000" y1="56410" x2="90000" y2="56410"/>
                        <a14:foregroundMark x1="90125" y1="57971" x2="90125" y2="57971"/>
                        <a14:foregroundMark x1="82625" y1="62876" x2="82625" y2="62876"/>
                        <a14:foregroundMark x1="80250" y1="64994" x2="80250" y2="64994"/>
                        <a14:foregroundMark x1="82750" y1="63322" x2="84875" y2="61538"/>
                        <a14:foregroundMark x1="8750" y1="62319" x2="12875" y2="66890"/>
                        <a14:foregroundMark x1="21750" y1="74247" x2="23000" y2="74582"/>
                        <a14:foregroundMark x1="29750" y1="79376" x2="45750" y2="88629"/>
                        <a14:foregroundMark x1="45750" y1="88629" x2="50875" y2="84504"/>
                        <a14:foregroundMark x1="43375" y1="89298" x2="55375" y2="82497"/>
                        <a14:foregroundMark x1="78875" y1="65775" x2="49000" y2="86622"/>
                        <a14:foregroundMark x1="49000" y1="86622" x2="47000" y2="87402"/>
                        <a14:foregroundMark x1="58625" y1="80156" x2="71375" y2="70011"/>
                        <a14:foregroundMark x1="45000" y1="89855" x2="45000" y2="89855"/>
                        <a14:foregroundMark x1="45625" y1="89855" x2="45625" y2="89855"/>
                        <a14:foregroundMark x1="45625" y1="89855" x2="45625" y2="89855"/>
                        <a14:foregroundMark x1="45625" y1="90301" x2="45625" y2="90301"/>
                        <a14:foregroundMark x1="46000" y1="90078" x2="60500" y2="78149"/>
                        <a14:foregroundMark x1="53625" y1="83835" x2="67250" y2="70457"/>
                        <a14:foregroundMark x1="67250" y1="70457" x2="53125" y2="83724"/>
                        <a14:foregroundMark x1="55750" y1="82609" x2="61625" y2="76923"/>
                        <a14:foregroundMark x1="57750" y1="81159" x2="71625" y2="69677"/>
                        <a14:foregroundMark x1="71625" y1="69677" x2="65000" y2="76143"/>
                        <a14:foregroundMark x1="61125" y1="78595" x2="63750" y2="76143"/>
                        <a14:foregroundMark x1="60875" y1="79376" x2="77000" y2="67447"/>
                      </a14:backgroundRemoval>
                    </a14:imgEffect>
                  </a14:imgLayer>
                </a14:imgProps>
              </a:ext>
            </a:extLst>
          </a:blip>
          <a:srcRect t="32530" r="-3" b="-3"/>
          <a:stretch/>
        </p:blipFill>
        <p:spPr>
          <a:xfrm>
            <a:off x="3347837" y="1"/>
            <a:ext cx="4063868" cy="3072200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6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73C9C-2D29-8E45-957F-181A9D854F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r="38283" b="1"/>
          <a:stretch/>
        </p:blipFill>
        <p:spPr>
          <a:xfrm>
            <a:off x="7840768" y="1579827"/>
            <a:ext cx="4351232" cy="5287648"/>
          </a:xfrm>
          <a:custGeom>
            <a:avLst/>
            <a:gdLst>
              <a:gd name="connsiteX0" fmla="*/ 2879389 w 4351232"/>
              <a:gd name="connsiteY0" fmla="*/ 0 h 5287648"/>
              <a:gd name="connsiteX1" fmla="*/ 4251877 w 4351232"/>
              <a:gd name="connsiteY1" fmla="*/ 347527 h 5287648"/>
              <a:gd name="connsiteX2" fmla="*/ 4351232 w 4351232"/>
              <a:gd name="connsiteY2" fmla="*/ 407886 h 5287648"/>
              <a:gd name="connsiteX3" fmla="*/ 4351232 w 4351232"/>
              <a:gd name="connsiteY3" fmla="*/ 5287648 h 5287648"/>
              <a:gd name="connsiteX4" fmla="*/ 1303444 w 4351232"/>
              <a:gd name="connsiteY4" fmla="*/ 5287648 h 5287648"/>
              <a:gd name="connsiteX5" fmla="*/ 1269495 w 4351232"/>
              <a:gd name="connsiteY5" fmla="*/ 5267024 h 5287648"/>
              <a:gd name="connsiteX6" fmla="*/ 0 w 4351232"/>
              <a:gd name="connsiteY6" fmla="*/ 2879389 h 5287648"/>
              <a:gd name="connsiteX7" fmla="*/ 2879389 w 4351232"/>
              <a:gd name="connsiteY7" fmla="*/ 0 h 528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8091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47E9A-559B-5940-AABA-4E23B13A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조이스틱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62BDD-439E-9748-A247-5F451DAD8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47" y="2954955"/>
            <a:ext cx="2181201" cy="2442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15213-64A4-BF45-AEED-66319137C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95" y="3074921"/>
            <a:ext cx="2257543" cy="23229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F43062-4A08-CC49-A16B-D3B208D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585" y="2964813"/>
            <a:ext cx="2605617" cy="26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8C07A-A433-AA4E-805B-267B334D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조이스틱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59B5-3EB1-D144-9D85-5DDD60F9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2818D-ED17-DB48-B818-789AE679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2058194"/>
            <a:ext cx="7137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7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DD45F-3F17-B844-B713-E722A2E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조이스틱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ECAD4-78E9-024D-A03B-14CC0BC58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032" y="312308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X = </a:t>
            </a:r>
            <a:r>
              <a:rPr lang="en-US" altLang="ko-KR" dirty="0" err="1"/>
              <a:t>analogRead</a:t>
            </a:r>
            <a:r>
              <a:rPr lang="en-US" altLang="ko-KR" dirty="0"/>
              <a:t>(1);</a:t>
            </a:r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Y = </a:t>
            </a:r>
            <a:r>
              <a:rPr lang="en-US" altLang="ko-KR" dirty="0" err="1"/>
              <a:t>analogRead</a:t>
            </a:r>
            <a:r>
              <a:rPr lang="en-US" altLang="ko-KR" dirty="0"/>
              <a:t>(0);    </a:t>
            </a:r>
            <a:r>
              <a:rPr lang="ko-KR" altLang="en-US" dirty="0"/>
              <a:t>  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79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A7D2C-87FE-A743-9FC0-D28052DB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dirty="0">
                <a:solidFill>
                  <a:schemeClr val="accent1"/>
                </a:solidFill>
              </a:rPr>
              <a:t>실습</a:t>
            </a:r>
            <a:r>
              <a:rPr kumimoji="1" lang="en-US" altLang="ko-KR" dirty="0">
                <a:solidFill>
                  <a:schemeClr val="accent1"/>
                </a:solidFill>
              </a:rPr>
              <a:t>!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38AD-D0DC-104A-9E37-452EDE8CB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837028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3.</a:t>
            </a:r>
            <a:r>
              <a:rPr kumimoji="1" lang="ko-KR" altLang="en-US" sz="2400" dirty="0"/>
              <a:t> 조이스틱으로 </a:t>
            </a:r>
            <a:r>
              <a:rPr kumimoji="1" lang="en-US" altLang="ko-KR" sz="2400" dirty="0"/>
              <a:t>LED</a:t>
            </a:r>
            <a:r>
              <a:rPr kumimoji="1" lang="ko-KR" altLang="en-US" sz="2400" dirty="0"/>
              <a:t> 두개를 동시에 제어해보자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6130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7E1A13-E857-A444-9FF6-5A084E85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>
            <a:normAutofit/>
          </a:bodyPr>
          <a:lstStyle/>
          <a:p>
            <a:r>
              <a:rPr kumimoji="1" lang="en-US" altLang="ko-KR" sz="4000" dirty="0" err="1">
                <a:solidFill>
                  <a:srgbClr val="000000"/>
                </a:solidFill>
              </a:rPr>
              <a:t>Cds</a:t>
            </a:r>
            <a:r>
              <a:rPr kumimoji="1" lang="ko-KR" altLang="en-US" sz="4000" dirty="0">
                <a:solidFill>
                  <a:srgbClr val="000000"/>
                </a:solidFill>
              </a:rPr>
              <a:t> 빛 감지 센서</a:t>
            </a:r>
          </a:p>
        </p:txBody>
      </p:sp>
      <p:sp>
        <p:nvSpPr>
          <p:cNvPr id="15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AA9418-9B2E-7142-ABF2-0CAE0F71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98" y="213398"/>
            <a:ext cx="1814286" cy="1360715"/>
          </a:xfrm>
          <a:prstGeom prst="rect">
            <a:avLst/>
          </a:prstGeom>
        </p:spPr>
      </p:pic>
      <p:sp>
        <p:nvSpPr>
          <p:cNvPr id="17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C9FEF-5174-7842-8B7A-8AA535E09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84" y="3533289"/>
            <a:ext cx="2795402" cy="335448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1F3BC-5F4C-234B-BA71-58E16F7D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4870" y="2516859"/>
            <a:ext cx="4977578" cy="3639289"/>
          </a:xfrm>
        </p:spPr>
        <p:txBody>
          <a:bodyPr anchor="ctr">
            <a:normAutofit/>
          </a:bodyPr>
          <a:lstStyle/>
          <a:p>
            <a:r>
              <a:rPr kumimoji="1" lang="ko-KR" altLang="en-US" sz="2000" dirty="0">
                <a:solidFill>
                  <a:srgbClr val="000000"/>
                </a:solidFill>
              </a:rPr>
              <a:t>빛을 받으면 저항 낮아지고</a:t>
            </a:r>
            <a:endParaRPr kumimoji="1" lang="en-US" altLang="ko-KR" sz="2000" dirty="0">
              <a:solidFill>
                <a:srgbClr val="000000"/>
              </a:solidFill>
            </a:endParaRPr>
          </a:p>
          <a:p>
            <a:r>
              <a:rPr kumimoji="1" lang="ko-KR" altLang="en-US" sz="2000" dirty="0">
                <a:solidFill>
                  <a:srgbClr val="000000"/>
                </a:solidFill>
              </a:rPr>
              <a:t>빛을 받지 못하면 저항이 높아진다</a:t>
            </a:r>
          </a:p>
        </p:txBody>
      </p:sp>
    </p:spTree>
    <p:extLst>
      <p:ext uri="{BB962C8B-B14F-4D97-AF65-F5344CB8AC3E}">
        <p14:creationId xmlns:p14="http://schemas.microsoft.com/office/powerpoint/2010/main" val="173653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88E34-C618-9447-B3A1-1551DF34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Cds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8945C-FA7D-4349-9F2A-74C42ADB3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9B2B97-5072-1C4D-9E2C-047216648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350294"/>
            <a:ext cx="5080000" cy="330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142A5F-A89C-8943-AF08-6D7D1117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2255044"/>
            <a:ext cx="3492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F01BF-CF8C-9E4E-BF96-EE15FA41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Cds</a:t>
            </a:r>
            <a:r>
              <a:rPr kumimoji="1" lang="en-US" altLang="ko-KR" dirty="0"/>
              <a:t> </a:t>
            </a:r>
            <a:r>
              <a:rPr kumimoji="1" lang="ko-KR" altLang="en-US" dirty="0"/>
              <a:t>회로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74F4D-7849-554E-85A7-1B71D149F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89223B-9DE7-DB49-9460-E3C9B457B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3" y="1943100"/>
            <a:ext cx="6096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1061F-48E8-5140-B519-48F51D55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analogRead</a:t>
            </a:r>
            <a:r>
              <a:rPr lang="en-US" altLang="ko-KR" b="1" dirty="0"/>
              <a:t>()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BE776-E230-0846-A1A7-77E3171EFD47}"/>
              </a:ext>
            </a:extLst>
          </p:cNvPr>
          <p:cNvSpPr txBox="1"/>
          <p:nvPr/>
        </p:nvSpPr>
        <p:spPr>
          <a:xfrm>
            <a:off x="3114251" y="3046213"/>
            <a:ext cx="59634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FF"/>
                </a:solidFill>
                <a:latin typeface="Noto Sans KR"/>
              </a:rPr>
              <a:t>int</a:t>
            </a:r>
            <a:r>
              <a:rPr lang="en-US" altLang="ko-KR" sz="3200" dirty="0">
                <a:solidFill>
                  <a:srgbClr val="8F8E8E"/>
                </a:solidFill>
                <a:latin typeface="Noto Sans KR"/>
              </a:rPr>
              <a:t> </a:t>
            </a:r>
            <a:r>
              <a:rPr lang="en-US" altLang="ko-KR" sz="3200" dirty="0" err="1">
                <a:solidFill>
                  <a:srgbClr val="000000"/>
                </a:solidFill>
                <a:latin typeface="Noto Sans KR"/>
              </a:rPr>
              <a:t>cdsValue</a:t>
            </a:r>
            <a:r>
              <a:rPr lang="en-US" altLang="ko-KR" sz="3200" dirty="0">
                <a:solidFill>
                  <a:srgbClr val="8F8E8E"/>
                </a:solidFill>
                <a:latin typeface="Noto Sans KR"/>
              </a:rPr>
              <a:t> </a:t>
            </a:r>
            <a:r>
              <a:rPr lang="en-US" altLang="ko-KR" sz="3200" dirty="0">
                <a:solidFill>
                  <a:srgbClr val="000080"/>
                </a:solidFill>
                <a:latin typeface="Noto Sans KR"/>
              </a:rPr>
              <a:t>=</a:t>
            </a:r>
            <a:r>
              <a:rPr lang="en-US" altLang="ko-KR" sz="3200" dirty="0">
                <a:solidFill>
                  <a:srgbClr val="8F8E8E"/>
                </a:solidFill>
                <a:latin typeface="Noto Sans KR"/>
              </a:rPr>
              <a:t> </a:t>
            </a:r>
            <a:r>
              <a:rPr lang="en-US" altLang="ko-KR" sz="3200" dirty="0" err="1">
                <a:solidFill>
                  <a:srgbClr val="FF8C00"/>
                </a:solidFill>
                <a:latin typeface="Noto Sans KR"/>
              </a:rPr>
              <a:t>analogRead</a:t>
            </a:r>
            <a:r>
              <a:rPr lang="en-US" altLang="ko-KR" sz="3200" dirty="0">
                <a:solidFill>
                  <a:srgbClr val="000000"/>
                </a:solidFill>
                <a:latin typeface="Noto Sans KR"/>
              </a:rPr>
              <a:t>(</a:t>
            </a:r>
            <a:r>
              <a:rPr lang="en-US" altLang="ko-KR" sz="3200" dirty="0" err="1">
                <a:solidFill>
                  <a:srgbClr val="000000"/>
                </a:solidFill>
                <a:latin typeface="Noto Sans KR"/>
              </a:rPr>
              <a:t>cds</a:t>
            </a:r>
            <a:r>
              <a:rPr lang="en-US" altLang="ko-KR" sz="3200" dirty="0">
                <a:solidFill>
                  <a:srgbClr val="000000"/>
                </a:solidFill>
                <a:latin typeface="Noto Sans KR"/>
              </a:rPr>
              <a:t>);</a:t>
            </a:r>
            <a:endParaRPr lang="en-US" altLang="ko-KR" sz="3200" dirty="0">
              <a:solidFill>
                <a:srgbClr val="8F8E8E"/>
              </a:solidFill>
              <a:latin typeface="Noto Sans KR"/>
            </a:endParaRPr>
          </a:p>
          <a:p>
            <a:r>
              <a:rPr lang="en-US" altLang="ko-KR" sz="3200" dirty="0" err="1">
                <a:solidFill>
                  <a:srgbClr val="FF8C00"/>
                </a:solidFill>
                <a:latin typeface="Noto Sans KR"/>
              </a:rPr>
              <a:t>Serial</a:t>
            </a:r>
            <a:r>
              <a:rPr lang="en-US" altLang="ko-KR" sz="3200" dirty="0" err="1">
                <a:solidFill>
                  <a:srgbClr val="8F8E8E"/>
                </a:solidFill>
                <a:latin typeface="Noto Sans KR"/>
              </a:rPr>
              <a:t>.</a:t>
            </a:r>
            <a:r>
              <a:rPr lang="en-US" altLang="ko-KR" sz="3200" dirty="0" err="1">
                <a:solidFill>
                  <a:srgbClr val="FF8C00"/>
                </a:solidFill>
                <a:latin typeface="Noto Sans KR"/>
              </a:rPr>
              <a:t>println</a:t>
            </a:r>
            <a:r>
              <a:rPr lang="en-US" altLang="ko-KR" sz="3200" dirty="0">
                <a:solidFill>
                  <a:srgbClr val="000000"/>
                </a:solidFill>
                <a:latin typeface="Noto Sans KR"/>
              </a:rPr>
              <a:t>(</a:t>
            </a:r>
            <a:r>
              <a:rPr lang="en-US" altLang="ko-KR" sz="3200" dirty="0" err="1">
                <a:solidFill>
                  <a:srgbClr val="000000"/>
                </a:solidFill>
                <a:latin typeface="Noto Sans KR"/>
              </a:rPr>
              <a:t>cdsValue</a:t>
            </a:r>
            <a:r>
              <a:rPr lang="en-US" altLang="ko-KR" sz="3200" dirty="0">
                <a:solidFill>
                  <a:srgbClr val="000000"/>
                </a:solidFill>
                <a:latin typeface="Noto Sans KR"/>
              </a:rPr>
              <a:t>);</a:t>
            </a:r>
            <a:endParaRPr lang="en-US" altLang="ko-KR" sz="3200" dirty="0">
              <a:solidFill>
                <a:srgbClr val="8F8E8E"/>
              </a:solidFill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7482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9A7D2C-87FE-A743-9FC0-D28052DB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>
                <a:solidFill>
                  <a:schemeClr val="accent1"/>
                </a:solidFill>
              </a:rPr>
              <a:t>실습</a:t>
            </a:r>
            <a:r>
              <a:rPr kumimoji="1" lang="en-US" altLang="ko-KR">
                <a:solidFill>
                  <a:schemeClr val="accent1"/>
                </a:solidFill>
              </a:rPr>
              <a:t>!</a:t>
            </a:r>
            <a:endParaRPr kumimoji="1" lang="ko-KR" alt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38AD-D0DC-104A-9E37-452EDE8CB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1.</a:t>
            </a:r>
            <a:r>
              <a:rPr kumimoji="1" lang="ko-KR" altLang="en-US" sz="2400" dirty="0"/>
              <a:t> 어두우면 불을 </a:t>
            </a:r>
            <a:r>
              <a:rPr kumimoji="1" lang="en-US" altLang="ko-KR" sz="2400" dirty="0"/>
              <a:t>LED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켜고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밝으면 </a:t>
            </a:r>
            <a:r>
              <a:rPr kumimoji="1" lang="en-US" altLang="ko-KR" sz="2400" dirty="0"/>
              <a:t>LED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끄도록 해보자</a:t>
            </a:r>
            <a:r>
              <a:rPr kumimoji="1" lang="en-US" altLang="ko-KR" sz="2400" dirty="0"/>
              <a:t>!</a:t>
            </a:r>
          </a:p>
          <a:p>
            <a:pPr marL="0" indent="0">
              <a:buNone/>
            </a:pP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3521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1061F-48E8-5140-B519-48F51D55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map()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BE776-E230-0846-A1A7-77E3171EFD47}"/>
              </a:ext>
            </a:extLst>
          </p:cNvPr>
          <p:cNvSpPr txBox="1"/>
          <p:nvPr/>
        </p:nvSpPr>
        <p:spPr>
          <a:xfrm>
            <a:off x="1823825" y="2046088"/>
            <a:ext cx="854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fi" altLang="ko-KR" sz="3200" dirty="0">
                <a:solidFill>
                  <a:srgbClr val="000000"/>
                </a:solidFill>
                <a:latin typeface="Noto Sans KR"/>
              </a:rPr>
              <a:t>cdsValue</a:t>
            </a:r>
            <a:r>
              <a:rPr lang="fi" altLang="ko-KR" sz="3200" dirty="0">
                <a:solidFill>
                  <a:srgbClr val="8F8E8E"/>
                </a:solidFill>
                <a:latin typeface="Noto Sans KR"/>
              </a:rPr>
              <a:t> </a:t>
            </a:r>
            <a:r>
              <a:rPr lang="fi" altLang="ko-KR" sz="3200" dirty="0">
                <a:solidFill>
                  <a:srgbClr val="000080"/>
                </a:solidFill>
                <a:latin typeface="Noto Sans KR"/>
              </a:rPr>
              <a:t>=</a:t>
            </a:r>
            <a:r>
              <a:rPr lang="fi" altLang="ko-KR" sz="3200" dirty="0">
                <a:solidFill>
                  <a:srgbClr val="8F8E8E"/>
                </a:solidFill>
                <a:latin typeface="Noto Sans KR"/>
              </a:rPr>
              <a:t> </a:t>
            </a:r>
            <a:r>
              <a:rPr lang="fi" altLang="ko-KR" sz="3200" dirty="0">
                <a:solidFill>
                  <a:srgbClr val="FF8C00"/>
                </a:solidFill>
                <a:latin typeface="Noto Sans KR"/>
              </a:rPr>
              <a:t>map</a:t>
            </a:r>
            <a:r>
              <a:rPr lang="fi" altLang="ko-KR" sz="3200" dirty="0">
                <a:solidFill>
                  <a:srgbClr val="000000"/>
                </a:solidFill>
                <a:latin typeface="Noto Sans KR"/>
              </a:rPr>
              <a:t>(cdsValue, 0, 1023, 0, 255);</a:t>
            </a:r>
            <a:endParaRPr lang="en-US" altLang="ko-KR" sz="3200" dirty="0">
              <a:solidFill>
                <a:srgbClr val="8F8E8E"/>
              </a:solidFill>
              <a:latin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8097C-0564-3F4F-8CC4-9F253A33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380" y="2805044"/>
            <a:ext cx="4313238" cy="40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9A7D2C-87FE-A743-9FC0-D28052DB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dirty="0">
                <a:solidFill>
                  <a:schemeClr val="accent1"/>
                </a:solidFill>
              </a:rPr>
              <a:t>실습</a:t>
            </a:r>
            <a:r>
              <a:rPr kumimoji="1" lang="en-US" altLang="ko-KR" dirty="0">
                <a:solidFill>
                  <a:schemeClr val="accent1"/>
                </a:solidFill>
              </a:rPr>
              <a:t>!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38AD-D0DC-104A-9E37-452EDE8CB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2.</a:t>
            </a:r>
            <a:r>
              <a:rPr kumimoji="1" lang="ko-KR" altLang="en-US" sz="2400" dirty="0"/>
              <a:t> 주변 밝기에 따라서 </a:t>
            </a:r>
            <a:r>
              <a:rPr kumimoji="1" lang="en-US" altLang="ko-KR" sz="2400" dirty="0"/>
              <a:t>LED</a:t>
            </a:r>
            <a:r>
              <a:rPr kumimoji="1" lang="ko-KR" altLang="en-US" sz="2400" dirty="0"/>
              <a:t> 밝기를 맞춰보자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8312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4B44D9-92CA-E544-886A-E019901B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kumimoji="1" lang="ko-KR" altLang="en-US" sz="3600">
                <a:solidFill>
                  <a:srgbClr val="000000"/>
                </a:solidFill>
              </a:rPr>
              <a:t>가변 저항</a:t>
            </a:r>
          </a:p>
        </p:txBody>
      </p:sp>
      <p:sp>
        <p:nvSpPr>
          <p:cNvPr id="19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59CB9F-F30D-C246-84AE-AA7DB12E0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16794" r="-2" b="186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847B15-74A5-134A-887A-577C716BF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27084" r="16664" b="-3"/>
          <a:stretch/>
        </p:blipFill>
        <p:spPr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86F588-A265-EF41-B385-AD5CABDDE8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l="6591" r="12007" b="1"/>
          <a:stretch/>
        </p:blipFill>
        <p:spPr>
          <a:xfrm>
            <a:off x="1" y="-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6C6D744-F16D-5F4F-B91F-1D714CF4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</a:rPr>
              <a:t>저항의 값을 조절할 수 있는 장치</a:t>
            </a:r>
          </a:p>
        </p:txBody>
      </p:sp>
    </p:spTree>
    <p:extLst>
      <p:ext uri="{BB962C8B-B14F-4D97-AF65-F5344CB8AC3E}">
        <p14:creationId xmlns:p14="http://schemas.microsoft.com/office/powerpoint/2010/main" val="235738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89</Words>
  <Application>Microsoft Macintosh PowerPoint</Application>
  <PresentationFormat>와이드스크린</PresentationFormat>
  <Paragraphs>24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Noto Sans KR</vt:lpstr>
      <vt:lpstr>Arial</vt:lpstr>
      <vt:lpstr>Office 테마</vt:lpstr>
      <vt:lpstr>아날로그 센서 값 받아오기</vt:lpstr>
      <vt:lpstr>Cds 빛 감지 센서</vt:lpstr>
      <vt:lpstr>Cds 사용 예</vt:lpstr>
      <vt:lpstr>Cds 회로 구성</vt:lpstr>
      <vt:lpstr>analogRead()</vt:lpstr>
      <vt:lpstr>실습!</vt:lpstr>
      <vt:lpstr>map()</vt:lpstr>
      <vt:lpstr>실습!</vt:lpstr>
      <vt:lpstr>가변 저항</vt:lpstr>
      <vt:lpstr>조이스틱</vt:lpstr>
      <vt:lpstr>조이스틱</vt:lpstr>
      <vt:lpstr>조이스틱</vt:lpstr>
      <vt:lpstr>실습!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아날로그 센서 값 받아오기</dc:title>
  <dc:creator>kim jisub</dc:creator>
  <cp:lastModifiedBy>kim jisub</cp:lastModifiedBy>
  <cp:revision>2</cp:revision>
  <dcterms:created xsi:type="dcterms:W3CDTF">2019-01-08T02:43:31Z</dcterms:created>
  <dcterms:modified xsi:type="dcterms:W3CDTF">2019-01-08T02:49:56Z</dcterms:modified>
</cp:coreProperties>
</file>